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246" y="6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986D9-A03F-AC2F-F8A3-44BA401A32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CE15A3-9926-0145-79AA-767B1FD873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DEB414-4FCF-6EBF-7049-AE3EB8FBD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E3A4-2FF8-4DE8-953B-6E2419B5B9AA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8D1D4-EFCC-AEFD-37D1-6CB6F0AE5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BAE26B-C644-823F-4B95-B738DEEE6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E0FA-749E-4B0D-A0C2-4B2E9817B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353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3DFB1-0159-FA42-0FFA-40CDA8A91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16C440-770F-D6CF-9A7C-D17620B1DB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E6C993-DA4E-9417-839B-8A4805968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E3A4-2FF8-4DE8-953B-6E2419B5B9AA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61EDF-EFE5-CFE5-2453-F893A4AC4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82BB66-EA1B-5A4B-EEE1-4A2CFBF4F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E0FA-749E-4B0D-A0C2-4B2E9817B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2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8CE3B6-15D8-A33C-6927-49D20CA8F6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07DD22-A79F-7A2A-8A49-150DB2F569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FFF3C-0EC3-2E88-A7EF-E2D336BF3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E3A4-2FF8-4DE8-953B-6E2419B5B9AA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3B4D11-8300-6298-4793-A2E9AD16F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A1677-DFEB-290F-9DF0-E025E5680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E0FA-749E-4B0D-A0C2-4B2E9817B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98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3E9F9-B031-6451-8299-4BEE4FAFF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ECC33-3E46-053E-9819-56274B6DA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9A1437-F426-33EA-E4D8-5A7571D82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E3A4-2FF8-4DE8-953B-6E2419B5B9AA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BA13EE-16F1-85DD-9272-0A44CA0AE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EF013-9753-F663-AE6A-5686D5023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E0FA-749E-4B0D-A0C2-4B2E9817B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316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4395B-9666-C154-D5BD-E8F33A72F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857C7F-EA30-984C-C132-8C7C0F9D1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2CBF3-105D-BD9C-56D9-AC0FACFC7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E3A4-2FF8-4DE8-953B-6E2419B5B9AA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9E88A9-73B8-37F1-5328-50B1F0F39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C2D802-BE72-5A92-A0A8-4070CEBD4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E0FA-749E-4B0D-A0C2-4B2E9817B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582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6E089-8133-D48E-9C70-5D418BCC9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64045-E3C1-5180-4094-D9C43550AB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E1C285-E53A-3338-20AA-2658001945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180B2F-AB2D-2F57-2DD3-2ED0EF078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E3A4-2FF8-4DE8-953B-6E2419B5B9AA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2E78EA-1943-1345-25F1-86A5C4301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B73D66-4ED3-98D0-B014-78781C077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E0FA-749E-4B0D-A0C2-4B2E9817B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17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06A50-EE3E-38D0-ABE9-9434AA0BC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A519EA-32DA-BA6D-0658-618A30F76E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470288-14C9-B4C8-E218-D5DF5D3208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241082-A322-3066-C872-9886CF8BDF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CC36AB-D322-AC1B-4959-AED098F734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DE0C29-3F37-2EF6-3E18-5BD9E24BC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E3A4-2FF8-4DE8-953B-6E2419B5B9AA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886B49-4443-4181-86BC-38212410D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BA5AF5-1FA3-A614-A749-58A0D8D41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E0FA-749E-4B0D-A0C2-4B2E9817B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957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CF12B-F1F8-5436-9360-E99D48E98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DF4F18-0BCA-05E1-C420-F2162195C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E3A4-2FF8-4DE8-953B-6E2419B5B9AA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5803D2-262C-DA96-A515-1292FF6EF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3CE63B-99FD-5E63-ABA0-A0A32D90B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E0FA-749E-4B0D-A0C2-4B2E9817B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688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FB6A4E-A99A-68F2-4A94-841749B74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E3A4-2FF8-4DE8-953B-6E2419B5B9AA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0C5521-A254-7435-4337-4ED1531BF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0BB096-1235-B1F3-B3C3-494705329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E0FA-749E-4B0D-A0C2-4B2E9817B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097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4FC5C-A10D-6173-82A3-2C9E51C90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EE29D-7DE7-4EAD-E0EB-7CBFD73EE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9B6BBC-470C-CF0B-553A-A838689765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2D6ACD-5AF2-A029-C6C3-50B93D2C7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E3A4-2FF8-4DE8-953B-6E2419B5B9AA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4B14AA-68B2-0621-6334-DEBB456C6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93230-7492-1828-3808-027D24492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E0FA-749E-4B0D-A0C2-4B2E9817B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100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9D3C4-2FA5-3835-0487-EC356E7A6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05ECD4-7E6B-4E05-A189-13EADD462E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4BEA18-EAC7-8766-E38B-183C3E748D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B60E06-F8EA-D99D-FF1F-B8409F970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EE3A4-2FF8-4DE8-953B-6E2419B5B9AA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9F712A-77E2-0D78-588A-76C388EA2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A36F4-089E-2AE2-C11D-8A853FEA2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E0FA-749E-4B0D-A0C2-4B2E9817B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377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0E30C9-70AB-2349-A1F6-C8E9828B5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0ABF45-4769-C635-C173-AF50FDF82A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E9C9F-9DEB-EFC5-3E8C-473B18B1FE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EE3A4-2FF8-4DE8-953B-6E2419B5B9AA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CF427-02DF-1F0A-887D-20A3203964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91FAF-BC1D-99F4-7D49-604F361E84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9E0FA-749E-4B0D-A0C2-4B2E9817B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42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4047E-20C2-A491-D826-C97D672A8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159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sz="2400" dirty="0"/>
              <a:t>STRUKTUR ORGANISASI</a:t>
            </a:r>
          </a:p>
          <a:p>
            <a:pPr marL="0" indent="0" algn="ctr">
              <a:buNone/>
            </a:pPr>
            <a:r>
              <a:rPr lang="id-ID" sz="2400" dirty="0"/>
              <a:t>PROGRAM STUDI PETERNAKAN</a:t>
            </a:r>
          </a:p>
          <a:p>
            <a:pPr marL="0" indent="0" algn="ctr">
              <a:buNone/>
            </a:pPr>
            <a:r>
              <a:rPr lang="id-ID" sz="2400" dirty="0"/>
              <a:t>FAKULTAS PERTANIAN UNIVERSITAS TEUKU UMAR</a:t>
            </a:r>
          </a:p>
          <a:p>
            <a:pPr marL="0" indent="0" algn="ctr">
              <a:buNone/>
            </a:pPr>
            <a:endParaRPr lang="id-ID" sz="2400" dirty="0"/>
          </a:p>
          <a:p>
            <a:pPr marL="0" indent="0" algn="ctr">
              <a:buNone/>
            </a:pPr>
            <a:endParaRPr lang="en-US" sz="2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C360BC9-C39F-7DB2-A185-3C37863BFF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560" y="342893"/>
            <a:ext cx="1574240" cy="160240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269D62C-CF64-A4D9-4A84-5034A4D2CF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42199"/>
            <a:ext cx="1574240" cy="1603101"/>
          </a:xfrm>
          <a:prstGeom prst="rect">
            <a:avLst/>
          </a:prstGeo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B7FE0564-C7C0-3262-EBB9-ED64EF38E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855868"/>
              </p:ext>
            </p:extLst>
          </p:nvPr>
        </p:nvGraphicFramePr>
        <p:xfrm>
          <a:off x="4975906" y="1945300"/>
          <a:ext cx="2602955" cy="36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2955">
                  <a:extLst>
                    <a:ext uri="{9D8B030D-6E8A-4147-A177-3AD203B41FA5}">
                      <a16:colId xmlns:a16="http://schemas.microsoft.com/office/drawing/2014/main" val="3741006490"/>
                    </a:ext>
                  </a:extLst>
                </a:gridCol>
              </a:tblGrid>
              <a:tr h="368640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Dekan Fakultas Pertanian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067103"/>
                  </a:ext>
                </a:extLst>
              </a:tr>
            </a:tbl>
          </a:graphicData>
        </a:graphic>
      </p:graphicFrame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F9CC458-8635-D0D1-8E9C-E14566372EF8}"/>
              </a:ext>
            </a:extLst>
          </p:cNvPr>
          <p:cNvCxnSpPr/>
          <p:nvPr/>
        </p:nvCxnSpPr>
        <p:spPr>
          <a:xfrm>
            <a:off x="6096000" y="2325160"/>
            <a:ext cx="0" cy="40121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B6439BCA-BA26-E97C-05DE-6F234C8C78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055394"/>
              </p:ext>
            </p:extLst>
          </p:nvPr>
        </p:nvGraphicFramePr>
        <p:xfrm>
          <a:off x="4931962" y="2682580"/>
          <a:ext cx="2602955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2955">
                  <a:extLst>
                    <a:ext uri="{9D8B030D-6E8A-4147-A177-3AD203B41FA5}">
                      <a16:colId xmlns:a16="http://schemas.microsoft.com/office/drawing/2014/main" val="3741006490"/>
                    </a:ext>
                  </a:extLst>
                </a:gridCol>
              </a:tblGrid>
              <a:tr h="368640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Plh. Ketua Prodi Peternakan</a:t>
                      </a:r>
                    </a:p>
                    <a:p>
                      <a:pPr algn="ctr"/>
                      <a:r>
                        <a:rPr lang="id-ID" sz="1300" dirty="0"/>
                        <a:t>Dr. Ir. M Aman Yaman, M.Agric.,Sc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067103"/>
                  </a:ext>
                </a:extLst>
              </a:tr>
            </a:tbl>
          </a:graphicData>
        </a:graphic>
      </p:graphicFrame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90FB39D-AA51-5771-AE06-DF8A1B898CD3}"/>
              </a:ext>
            </a:extLst>
          </p:cNvPr>
          <p:cNvCxnSpPr>
            <a:cxnSpLocks/>
          </p:cNvCxnSpPr>
          <p:nvPr/>
        </p:nvCxnSpPr>
        <p:spPr>
          <a:xfrm>
            <a:off x="6096000" y="3194682"/>
            <a:ext cx="0" cy="54348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C47E3113-42AB-A75B-E1E1-EAB8B7702F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717981"/>
              </p:ext>
            </p:extLst>
          </p:nvPr>
        </p:nvGraphicFramePr>
        <p:xfrm>
          <a:off x="4932896" y="3738165"/>
          <a:ext cx="2602955" cy="36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2955">
                  <a:extLst>
                    <a:ext uri="{9D8B030D-6E8A-4147-A177-3AD203B41FA5}">
                      <a16:colId xmlns:a16="http://schemas.microsoft.com/office/drawing/2014/main" val="3741006490"/>
                    </a:ext>
                  </a:extLst>
                </a:gridCol>
              </a:tblGrid>
              <a:tr h="368640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Sekretaris Prodi Peternakan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067103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8C543AF7-0149-506D-8C3F-3EE8261D92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02250"/>
              </p:ext>
            </p:extLst>
          </p:nvPr>
        </p:nvGraphicFramePr>
        <p:xfrm>
          <a:off x="1746988" y="2662422"/>
          <a:ext cx="2602955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2955">
                  <a:extLst>
                    <a:ext uri="{9D8B030D-6E8A-4147-A177-3AD203B41FA5}">
                      <a16:colId xmlns:a16="http://schemas.microsoft.com/office/drawing/2014/main" val="3741006490"/>
                    </a:ext>
                  </a:extLst>
                </a:gridCol>
              </a:tblGrid>
              <a:tr h="368640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Satuan Pengendali Mutu Internal Prodi Peternakan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067103"/>
                  </a:ext>
                </a:extLst>
              </a:tr>
            </a:tbl>
          </a:graphicData>
        </a:graphic>
      </p:graphicFrame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FA93BCC-147E-54FB-CA5C-67AFA935FD14}"/>
              </a:ext>
            </a:extLst>
          </p:cNvPr>
          <p:cNvCxnSpPr>
            <a:cxnSpLocks/>
            <a:endCxn id="17" idx="1"/>
          </p:cNvCxnSpPr>
          <p:nvPr/>
        </p:nvCxnSpPr>
        <p:spPr>
          <a:xfrm>
            <a:off x="4358827" y="2934040"/>
            <a:ext cx="573135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EEF26941-BD33-4633-5415-F8C7143C11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326546"/>
              </p:ext>
            </p:extLst>
          </p:nvPr>
        </p:nvGraphicFramePr>
        <p:xfrm>
          <a:off x="8534399" y="3431446"/>
          <a:ext cx="2602955" cy="390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2955">
                  <a:extLst>
                    <a:ext uri="{9D8B030D-6E8A-4147-A177-3AD203B41FA5}">
                      <a16:colId xmlns:a16="http://schemas.microsoft.com/office/drawing/2014/main" val="3741006490"/>
                    </a:ext>
                  </a:extLst>
                </a:gridCol>
              </a:tblGrid>
              <a:tr h="390870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Kepala Laboratorium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067103"/>
                  </a:ext>
                </a:extLst>
              </a:tr>
            </a:tbl>
          </a:graphicData>
        </a:graphic>
      </p:graphicFrame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9F7BB53-6812-CA8C-BC23-FC2968B72F78}"/>
              </a:ext>
            </a:extLst>
          </p:cNvPr>
          <p:cNvCxnSpPr>
            <a:cxnSpLocks/>
            <a:endCxn id="28" idx="1"/>
          </p:cNvCxnSpPr>
          <p:nvPr/>
        </p:nvCxnSpPr>
        <p:spPr>
          <a:xfrm>
            <a:off x="6096000" y="3626881"/>
            <a:ext cx="2438399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FF1A7ADC-187C-2D5E-AB53-4AC05C8CB3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38173"/>
              </p:ext>
            </p:extLst>
          </p:nvPr>
        </p:nvGraphicFramePr>
        <p:xfrm>
          <a:off x="4931961" y="4314982"/>
          <a:ext cx="2602955" cy="36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2955">
                  <a:extLst>
                    <a:ext uri="{9D8B030D-6E8A-4147-A177-3AD203B41FA5}">
                      <a16:colId xmlns:a16="http://schemas.microsoft.com/office/drawing/2014/main" val="3741006490"/>
                    </a:ext>
                  </a:extLst>
                </a:gridCol>
              </a:tblGrid>
              <a:tr h="368640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Dosen Bidang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067103"/>
                  </a:ext>
                </a:extLst>
              </a:tr>
            </a:tbl>
          </a:graphicData>
        </a:graphic>
      </p:graphicFrame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E3A7B0D-C312-AE06-F49A-DB5CD9783A55}"/>
              </a:ext>
            </a:extLst>
          </p:cNvPr>
          <p:cNvCxnSpPr>
            <a:cxnSpLocks/>
          </p:cNvCxnSpPr>
          <p:nvPr/>
        </p:nvCxnSpPr>
        <p:spPr>
          <a:xfrm>
            <a:off x="6096000" y="3955842"/>
            <a:ext cx="0" cy="3591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59987B4-BB1E-CCA4-EA32-52BBBC7E8538}"/>
              </a:ext>
            </a:extLst>
          </p:cNvPr>
          <p:cNvCxnSpPr>
            <a:cxnSpLocks/>
          </p:cNvCxnSpPr>
          <p:nvPr/>
        </p:nvCxnSpPr>
        <p:spPr>
          <a:xfrm flipH="1">
            <a:off x="6096000" y="4585077"/>
            <a:ext cx="933" cy="50676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B8A6BF1B-614C-93CD-5EA6-C9F833B1AF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232529"/>
              </p:ext>
            </p:extLst>
          </p:nvPr>
        </p:nvGraphicFramePr>
        <p:xfrm>
          <a:off x="248042" y="4907524"/>
          <a:ext cx="2560989" cy="36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989">
                  <a:extLst>
                    <a:ext uri="{9D8B030D-6E8A-4147-A177-3AD203B41FA5}">
                      <a16:colId xmlns:a16="http://schemas.microsoft.com/office/drawing/2014/main" val="3741006490"/>
                    </a:ext>
                  </a:extLst>
                </a:gridCol>
              </a:tblGrid>
              <a:tr h="368640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Ilmu Nutrisi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067103"/>
                  </a:ext>
                </a:extLst>
              </a:tr>
            </a:tbl>
          </a:graphicData>
        </a:graphic>
      </p:graphicFrame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77E9C680-3878-9997-9C0E-3A95BFC208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112992"/>
              </p:ext>
            </p:extLst>
          </p:nvPr>
        </p:nvGraphicFramePr>
        <p:xfrm>
          <a:off x="263661" y="5266297"/>
          <a:ext cx="2530027" cy="108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027">
                  <a:extLst>
                    <a:ext uri="{9D8B030D-6E8A-4147-A177-3AD203B41FA5}">
                      <a16:colId xmlns:a16="http://schemas.microsoft.com/office/drawing/2014/main" val="3741006490"/>
                    </a:ext>
                  </a:extLst>
                </a:gridCol>
              </a:tblGrid>
              <a:tr h="368640">
                <a:tc>
                  <a:txBody>
                    <a:bodyPr/>
                    <a:lstStyle/>
                    <a:p>
                      <a:pPr algn="l"/>
                      <a:r>
                        <a:rPr lang="id-ID" sz="1300" dirty="0"/>
                        <a:t>Dr. Ir. M Aman Yaman, M.Agric.,Sc</a:t>
                      </a:r>
                    </a:p>
                    <a:p>
                      <a:pPr algn="l"/>
                      <a:r>
                        <a:rPr lang="id-ID" sz="1300" dirty="0"/>
                        <a:t>Sri Jeksi, S.Pt., M.Si</a:t>
                      </a:r>
                    </a:p>
                    <a:p>
                      <a:pPr algn="l"/>
                      <a:r>
                        <a:rPr lang="id-ID" sz="1300" dirty="0"/>
                        <a:t>Agam Rizki, S.Pt., M.Si</a:t>
                      </a:r>
                    </a:p>
                    <a:p>
                      <a:pPr algn="l"/>
                      <a:r>
                        <a:rPr lang="id-ID" sz="1300" dirty="0"/>
                        <a:t>Fachrul Akbar, S.Pt., M.Si</a:t>
                      </a:r>
                    </a:p>
                    <a:p>
                      <a:pPr algn="l"/>
                      <a:r>
                        <a:rPr lang="id-ID" sz="1300" dirty="0"/>
                        <a:t>Nailis Salsabila., S.Pt., M.Si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067103"/>
                  </a:ext>
                </a:extLst>
              </a:tr>
            </a:tbl>
          </a:graphicData>
        </a:graphic>
      </p:graphicFrame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B4B4D585-2EEA-9DF1-F38D-C2034642EC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871437"/>
              </p:ext>
            </p:extLst>
          </p:nvPr>
        </p:nvGraphicFramePr>
        <p:xfrm>
          <a:off x="3424007" y="4919025"/>
          <a:ext cx="2189357" cy="345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9357">
                  <a:extLst>
                    <a:ext uri="{9D8B030D-6E8A-4147-A177-3AD203B41FA5}">
                      <a16:colId xmlns:a16="http://schemas.microsoft.com/office/drawing/2014/main" val="3741006490"/>
                    </a:ext>
                  </a:extLst>
                </a:gridCol>
              </a:tblGrid>
              <a:tr h="345638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Ilmu Pemuliaan Ternak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067103"/>
                  </a:ext>
                </a:extLst>
              </a:tr>
            </a:tbl>
          </a:graphicData>
        </a:graphic>
      </p:graphicFrame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11FC93D5-662E-A5EF-77B1-B7F2B53B24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927068"/>
              </p:ext>
            </p:extLst>
          </p:nvPr>
        </p:nvGraphicFramePr>
        <p:xfrm>
          <a:off x="6826677" y="4919025"/>
          <a:ext cx="2189358" cy="345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9358">
                  <a:extLst>
                    <a:ext uri="{9D8B030D-6E8A-4147-A177-3AD203B41FA5}">
                      <a16:colId xmlns:a16="http://schemas.microsoft.com/office/drawing/2014/main" val="3741006490"/>
                    </a:ext>
                  </a:extLst>
                </a:gridCol>
              </a:tblGrid>
              <a:tr h="345638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/>
                        <a:t>Ilmu Pengolahan Hasil Ternak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067103"/>
                  </a:ext>
                </a:extLst>
              </a:tr>
            </a:tbl>
          </a:graphicData>
        </a:graphic>
      </p:graphicFrame>
      <p:graphicFrame>
        <p:nvGraphicFramePr>
          <p:cNvPr id="44" name="Table 43">
            <a:extLst>
              <a:ext uri="{FF2B5EF4-FFF2-40B4-BE49-F238E27FC236}">
                <a16:creationId xmlns:a16="http://schemas.microsoft.com/office/drawing/2014/main" id="{579D1D46-473D-AA92-B97B-4510A0CA47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386194"/>
              </p:ext>
            </p:extLst>
          </p:nvPr>
        </p:nvGraphicFramePr>
        <p:xfrm>
          <a:off x="9741349" y="4930526"/>
          <a:ext cx="2304411" cy="345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411">
                  <a:extLst>
                    <a:ext uri="{9D8B030D-6E8A-4147-A177-3AD203B41FA5}">
                      <a16:colId xmlns:a16="http://schemas.microsoft.com/office/drawing/2014/main" val="3741006490"/>
                    </a:ext>
                  </a:extLst>
                </a:gridCol>
              </a:tblGrid>
              <a:tr h="345638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Agribisnis Peternakan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067103"/>
                  </a:ext>
                </a:extLst>
              </a:tr>
            </a:tbl>
          </a:graphicData>
        </a:graphic>
      </p:graphicFrame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FB1F1204-E0F7-BA31-B7AE-734336022A33}"/>
              </a:ext>
            </a:extLst>
          </p:cNvPr>
          <p:cNvCxnSpPr>
            <a:cxnSpLocks/>
            <a:endCxn id="43" idx="1"/>
          </p:cNvCxnSpPr>
          <p:nvPr/>
        </p:nvCxnSpPr>
        <p:spPr>
          <a:xfrm>
            <a:off x="5621036" y="5091844"/>
            <a:ext cx="1205641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E84E6532-CF80-13A8-1A95-1CA509BB5EFE}"/>
              </a:ext>
            </a:extLst>
          </p:cNvPr>
          <p:cNvCxnSpPr>
            <a:cxnSpLocks/>
          </p:cNvCxnSpPr>
          <p:nvPr/>
        </p:nvCxnSpPr>
        <p:spPr>
          <a:xfrm>
            <a:off x="2743199" y="5091191"/>
            <a:ext cx="6971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21CE1409-2C12-2C9E-1F7B-5744560D0D71}"/>
              </a:ext>
            </a:extLst>
          </p:cNvPr>
          <p:cNvCxnSpPr>
            <a:cxnSpLocks/>
            <a:stCxn id="43" idx="3"/>
          </p:cNvCxnSpPr>
          <p:nvPr/>
        </p:nvCxnSpPr>
        <p:spPr>
          <a:xfrm flipV="1">
            <a:off x="9016035" y="5091191"/>
            <a:ext cx="725315" cy="65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56" name="Table 55">
            <a:extLst>
              <a:ext uri="{FF2B5EF4-FFF2-40B4-BE49-F238E27FC236}">
                <a16:creationId xmlns:a16="http://schemas.microsoft.com/office/drawing/2014/main" id="{F11A98EA-47A4-BB92-494D-373F5A33ED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332177"/>
              </p:ext>
            </p:extLst>
          </p:nvPr>
        </p:nvGraphicFramePr>
        <p:xfrm>
          <a:off x="6826676" y="5258574"/>
          <a:ext cx="2189357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9357">
                  <a:extLst>
                    <a:ext uri="{9D8B030D-6E8A-4147-A177-3AD203B41FA5}">
                      <a16:colId xmlns:a16="http://schemas.microsoft.com/office/drawing/2014/main" val="3741006490"/>
                    </a:ext>
                  </a:extLst>
                </a:gridCol>
              </a:tblGrid>
              <a:tr h="368640">
                <a:tc>
                  <a:txBody>
                    <a:bodyPr/>
                    <a:lstStyle/>
                    <a:p>
                      <a:pPr algn="l"/>
                      <a:r>
                        <a:rPr lang="id-ID" sz="1300" dirty="0"/>
                        <a:t>Icha Tridayana, S.Pt., M.Si</a:t>
                      </a:r>
                    </a:p>
                    <a:p>
                      <a:pPr algn="l"/>
                      <a:r>
                        <a:rPr lang="id-ID" sz="1300" dirty="0"/>
                        <a:t>Desi Susanti, S.P., M.P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067103"/>
                  </a:ext>
                </a:extLst>
              </a:tr>
            </a:tbl>
          </a:graphicData>
        </a:graphic>
      </p:graphicFrame>
      <p:graphicFrame>
        <p:nvGraphicFramePr>
          <p:cNvPr id="57" name="Table 56">
            <a:extLst>
              <a:ext uri="{FF2B5EF4-FFF2-40B4-BE49-F238E27FC236}">
                <a16:creationId xmlns:a16="http://schemas.microsoft.com/office/drawing/2014/main" id="{0087C2D5-E841-AED1-C212-0B13BA6816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263905"/>
              </p:ext>
            </p:extLst>
          </p:nvPr>
        </p:nvGraphicFramePr>
        <p:xfrm>
          <a:off x="3440387" y="5258574"/>
          <a:ext cx="2172597" cy="88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2597">
                  <a:extLst>
                    <a:ext uri="{9D8B030D-6E8A-4147-A177-3AD203B41FA5}">
                      <a16:colId xmlns:a16="http://schemas.microsoft.com/office/drawing/2014/main" val="3741006490"/>
                    </a:ext>
                  </a:extLst>
                </a:gridCol>
              </a:tblGrid>
              <a:tr h="368640">
                <a:tc>
                  <a:txBody>
                    <a:bodyPr/>
                    <a:lstStyle/>
                    <a:p>
                      <a:pPr algn="l"/>
                      <a:r>
                        <a:rPr lang="id-ID" sz="1300" dirty="0"/>
                        <a:t>Mudastsir, S.Pt., M.Si</a:t>
                      </a:r>
                    </a:p>
                    <a:p>
                      <a:pPr algn="l"/>
                      <a:r>
                        <a:rPr lang="id-ID" sz="1300" dirty="0"/>
                        <a:t>Mutawalli, S.Pt., M.Si</a:t>
                      </a:r>
                    </a:p>
                    <a:p>
                      <a:pPr algn="l"/>
                      <a:r>
                        <a:rPr lang="id-ID" sz="1300" dirty="0"/>
                        <a:t>Chairuddin, S.P., M.Si</a:t>
                      </a:r>
                    </a:p>
                    <a:p>
                      <a:pPr algn="l"/>
                      <a:r>
                        <a:rPr lang="id-ID" sz="1300" dirty="0"/>
                        <a:t>Nana Ariska, S.P., M.Sc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067103"/>
                  </a:ext>
                </a:extLst>
              </a:tr>
            </a:tbl>
          </a:graphicData>
        </a:graphic>
      </p:graphicFrame>
      <p:graphicFrame>
        <p:nvGraphicFramePr>
          <p:cNvPr id="60" name="Table 59">
            <a:extLst>
              <a:ext uri="{FF2B5EF4-FFF2-40B4-BE49-F238E27FC236}">
                <a16:creationId xmlns:a16="http://schemas.microsoft.com/office/drawing/2014/main" id="{D9F98791-132C-D8B8-FA4E-BF77245461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779189"/>
              </p:ext>
            </p:extLst>
          </p:nvPr>
        </p:nvGraphicFramePr>
        <p:xfrm>
          <a:off x="9756692" y="5265117"/>
          <a:ext cx="2304411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411">
                  <a:extLst>
                    <a:ext uri="{9D8B030D-6E8A-4147-A177-3AD203B41FA5}">
                      <a16:colId xmlns:a16="http://schemas.microsoft.com/office/drawing/2014/main" val="3741006490"/>
                    </a:ext>
                  </a:extLst>
                </a:gridCol>
              </a:tblGrid>
              <a:tr h="368640">
                <a:tc>
                  <a:txBody>
                    <a:bodyPr/>
                    <a:lstStyle/>
                    <a:p>
                      <a:pPr algn="l"/>
                      <a:r>
                        <a:rPr lang="id-ID" sz="1200" dirty="0"/>
                        <a:t>Dedy Darmansyah, S.P., M.Si</a:t>
                      </a:r>
                    </a:p>
                    <a:p>
                      <a:pPr algn="l"/>
                      <a:r>
                        <a:rPr lang="id-ID" sz="1300" dirty="0"/>
                        <a:t>Agustinur, S.Si., M.Sc</a:t>
                      </a:r>
                    </a:p>
                    <a:p>
                      <a:pPr algn="l"/>
                      <a:r>
                        <a:rPr lang="id-ID" sz="1100" dirty="0"/>
                        <a:t>Sumenika Fitria Lizmah, S.Si., M.Sc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067103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0BC2BB6-4BCF-C938-ACA7-27C5F111A0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699875"/>
              </p:ext>
            </p:extLst>
          </p:nvPr>
        </p:nvGraphicFramePr>
        <p:xfrm>
          <a:off x="890090" y="3441133"/>
          <a:ext cx="2602955" cy="390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2955">
                  <a:extLst>
                    <a:ext uri="{9D8B030D-6E8A-4147-A177-3AD203B41FA5}">
                      <a16:colId xmlns:a16="http://schemas.microsoft.com/office/drawing/2014/main" val="3741006490"/>
                    </a:ext>
                  </a:extLst>
                </a:gridCol>
              </a:tblGrid>
              <a:tr h="390870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Pusat Riset</a:t>
                      </a:r>
                      <a:endParaRPr lang="en-US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067103"/>
                  </a:ext>
                </a:extLst>
              </a:tr>
            </a:tbl>
          </a:graphicData>
        </a:graphic>
      </p:graphicFrame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1FE14C8-4C61-F5AC-CCFA-51B1B2065BF8}"/>
              </a:ext>
            </a:extLst>
          </p:cNvPr>
          <p:cNvCxnSpPr>
            <a:cxnSpLocks/>
            <a:stCxn id="4" idx="3"/>
          </p:cNvCxnSpPr>
          <p:nvPr/>
        </p:nvCxnSpPr>
        <p:spPr>
          <a:xfrm flipV="1">
            <a:off x="3493045" y="3627815"/>
            <a:ext cx="2602028" cy="875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516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16319</TotalTime>
  <Words>197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Agam Rizki</dc:creator>
  <cp:lastModifiedBy>Agam Rizki</cp:lastModifiedBy>
  <cp:revision>5</cp:revision>
  <dcterms:created xsi:type="dcterms:W3CDTF">2024-03-26T02:21:05Z</dcterms:created>
  <dcterms:modified xsi:type="dcterms:W3CDTF">2024-04-16T10:13:17Z</dcterms:modified>
</cp:coreProperties>
</file>